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Parser &amp; Code </a:t>
            </a:r>
            <a:r>
              <a:rPr lang="en-US" dirty="0" err="1" smtClean="0"/>
              <a:t>generaion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Sylfaen" pitchFamily="18" charset="0"/>
                <a:ea typeface="Batang"/>
              </a:rPr>
              <a:t>typedef</a:t>
            </a:r>
            <a:r>
              <a:rPr lang="en-US" dirty="0" smtClean="0">
                <a:latin typeface="Sylfaen" pitchFamily="18" charset="0"/>
                <a:ea typeface="Batang"/>
              </a:rPr>
              <a:t> </a:t>
            </a:r>
            <a:r>
              <a:rPr lang="en-US" dirty="0" err="1" smtClean="0">
                <a:latin typeface="Sylfaen" pitchFamily="18" charset="0"/>
                <a:ea typeface="Batang"/>
              </a:rPr>
              <a:t>struct</a:t>
            </a:r>
            <a:r>
              <a:rPr lang="en-US" dirty="0" smtClean="0">
                <a:latin typeface="Sylfaen" pitchFamily="18" charset="0"/>
                <a:ea typeface="Batang"/>
              </a:rPr>
              <a:t>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    {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</a:t>
            </a:r>
            <a:r>
              <a:rPr lang="en-US" dirty="0" err="1" smtClean="0">
                <a:latin typeface="Sylfaen" pitchFamily="18" charset="0"/>
                <a:ea typeface="Batang"/>
              </a:rPr>
              <a:t>int</a:t>
            </a:r>
            <a:r>
              <a:rPr lang="en-US" dirty="0" smtClean="0">
                <a:latin typeface="Sylfaen" pitchFamily="18" charset="0"/>
                <a:ea typeface="Batang"/>
              </a:rPr>
              <a:t> kind; 		// const = 1, </a:t>
            </a:r>
            <a:r>
              <a:rPr lang="en-US" dirty="0" err="1" smtClean="0">
                <a:latin typeface="Sylfaen" pitchFamily="18" charset="0"/>
                <a:ea typeface="Batang"/>
              </a:rPr>
              <a:t>var</a:t>
            </a:r>
            <a:r>
              <a:rPr lang="en-US" dirty="0" smtClean="0">
                <a:latin typeface="Sylfaen" pitchFamily="18" charset="0"/>
                <a:ea typeface="Batang"/>
              </a:rPr>
              <a:t> = 2, proc = 3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char name[10];	// name up to 11 chars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</a:t>
            </a:r>
            <a:r>
              <a:rPr lang="en-US" dirty="0" err="1" smtClean="0">
                <a:latin typeface="Sylfaen" pitchFamily="18" charset="0"/>
                <a:ea typeface="Batang"/>
              </a:rPr>
              <a:t>int</a:t>
            </a:r>
            <a:r>
              <a:rPr lang="en-US" dirty="0" smtClean="0">
                <a:latin typeface="Sylfaen" pitchFamily="18" charset="0"/>
                <a:ea typeface="Batang"/>
              </a:rPr>
              <a:t> </a:t>
            </a:r>
            <a:r>
              <a:rPr lang="en-US" dirty="0" err="1" smtClean="0">
                <a:latin typeface="Sylfaen" pitchFamily="18" charset="0"/>
                <a:ea typeface="Batang"/>
              </a:rPr>
              <a:t>val</a:t>
            </a:r>
            <a:r>
              <a:rPr lang="en-US" dirty="0" smtClean="0">
                <a:latin typeface="Sylfaen" pitchFamily="18" charset="0"/>
                <a:ea typeface="Batang"/>
              </a:rPr>
              <a:t>; 		// number (ASCII value)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</a:t>
            </a:r>
            <a:r>
              <a:rPr lang="en-US" dirty="0" err="1" smtClean="0">
                <a:latin typeface="Sylfaen" pitchFamily="18" charset="0"/>
                <a:ea typeface="Batang"/>
              </a:rPr>
              <a:t>int</a:t>
            </a:r>
            <a:r>
              <a:rPr lang="en-US" dirty="0" smtClean="0">
                <a:latin typeface="Sylfaen" pitchFamily="18" charset="0"/>
                <a:ea typeface="Batang"/>
              </a:rPr>
              <a:t> level; 		// L level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</a:t>
            </a:r>
            <a:r>
              <a:rPr lang="en-US" dirty="0" err="1" smtClean="0">
                <a:latin typeface="Sylfaen" pitchFamily="18" charset="0"/>
                <a:ea typeface="Batang"/>
              </a:rPr>
              <a:t>int</a:t>
            </a:r>
            <a:r>
              <a:rPr lang="en-US" dirty="0" smtClean="0">
                <a:latin typeface="Sylfaen" pitchFamily="18" charset="0"/>
                <a:ea typeface="Batang"/>
              </a:rPr>
              <a:t> </a:t>
            </a:r>
            <a:r>
              <a:rPr lang="en-US" dirty="0" err="1" smtClean="0">
                <a:latin typeface="Sylfaen" pitchFamily="18" charset="0"/>
                <a:ea typeface="Batang"/>
              </a:rPr>
              <a:t>addr</a:t>
            </a:r>
            <a:r>
              <a:rPr lang="en-US" dirty="0" smtClean="0">
                <a:latin typeface="Sylfaen" pitchFamily="18" charset="0"/>
                <a:ea typeface="Batang"/>
              </a:rPr>
              <a:t>; 		// M address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    } symbol;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Sylfaen" pitchFamily="18" charset="0"/>
                <a:ea typeface="Batang"/>
              </a:rPr>
              <a:t>symbol_table</a:t>
            </a:r>
            <a:r>
              <a:rPr lang="en-US" dirty="0" smtClean="0">
                <a:latin typeface="Sylfaen" pitchFamily="18" charset="0"/>
                <a:ea typeface="Batang"/>
              </a:rPr>
              <a:t>[MAX_SYMBOL_TABLE_SIZE];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For constants, you must store kind, name and value.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For variables, you must store kind, name, L and M.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For procedures, you must store kind, name, L and M.</a:t>
            </a:r>
          </a:p>
          <a:p>
            <a:pPr>
              <a:buNone/>
            </a:pPr>
            <a:endParaRPr lang="en-US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getsym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returns  the next token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enter()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kind, level, address, index</a:t>
            </a:r>
          </a:p>
          <a:p>
            <a:endParaRPr lang="en-US" dirty="0" smtClean="0"/>
          </a:p>
          <a:p>
            <a:r>
              <a:rPr lang="en-US" dirty="0" smtClean="0"/>
              <a:t>error</a:t>
            </a:r>
          </a:p>
          <a:p>
            <a:pPr lvl="1"/>
            <a:r>
              <a:rPr lang="en-US" dirty="0" smtClean="0"/>
              <a:t>returns the error code corresponding to the error index</a:t>
            </a:r>
          </a:p>
          <a:p>
            <a:pPr lvl="1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to Symbol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char *id1;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ii,len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(*</a:t>
            </a:r>
            <a:r>
              <a:rPr lang="en-US" dirty="0" err="1" smtClean="0"/>
              <a:t>ptx</a:t>
            </a:r>
            <a:r>
              <a:rPr lang="en-US" dirty="0" smtClean="0"/>
              <a:t>)++; </a:t>
            </a:r>
          </a:p>
          <a:p>
            <a:pPr>
              <a:buNone/>
            </a:pPr>
            <a:r>
              <a:rPr lang="en-US" dirty="0" smtClean="0"/>
              <a:t>  id1=id;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len</a:t>
            </a:r>
            <a:r>
              <a:rPr lang="en-US" dirty="0" smtClean="0"/>
              <a:t>=</a:t>
            </a:r>
            <a:r>
              <a:rPr lang="en-US" dirty="0" err="1" smtClean="0"/>
              <a:t>strlen</a:t>
            </a:r>
            <a:r>
              <a:rPr lang="en-US" dirty="0" smtClean="0"/>
              <a:t>(id);</a:t>
            </a:r>
          </a:p>
          <a:p>
            <a:pPr>
              <a:buNone/>
            </a:pPr>
            <a:r>
              <a:rPr lang="en-US" dirty="0" smtClean="0"/>
              <a:t>  for (ii=0;ii&lt;=</a:t>
            </a:r>
            <a:r>
              <a:rPr lang="en-US" dirty="0" err="1" smtClean="0"/>
              <a:t>len;ii</a:t>
            </a:r>
            <a:r>
              <a:rPr lang="en-US" dirty="0" smtClean="0"/>
              <a:t>++) {table[*</a:t>
            </a:r>
            <a:r>
              <a:rPr lang="en-US" dirty="0" err="1" smtClean="0"/>
              <a:t>ptx</a:t>
            </a:r>
            <a:r>
              <a:rPr lang="en-US" dirty="0" smtClean="0"/>
              <a:t>].name[ii]=*id1; id1++;}</a:t>
            </a:r>
          </a:p>
          <a:p>
            <a:pPr>
              <a:buNone/>
            </a:pPr>
            <a:r>
              <a:rPr lang="en-US" dirty="0" smtClean="0"/>
              <a:t>  table[*</a:t>
            </a:r>
            <a:r>
              <a:rPr lang="en-US" dirty="0" err="1" smtClean="0"/>
              <a:t>ptx</a:t>
            </a:r>
            <a:r>
              <a:rPr lang="en-US" dirty="0" smtClean="0"/>
              <a:t>].kind=k;</a:t>
            </a:r>
          </a:p>
          <a:p>
            <a:pPr>
              <a:buNone/>
            </a:pPr>
            <a:r>
              <a:rPr lang="en-US" dirty="0" smtClean="0"/>
              <a:t>  if (k==constant) table[*</a:t>
            </a:r>
            <a:r>
              <a:rPr lang="en-US" dirty="0" err="1" smtClean="0"/>
              <a:t>ptx</a:t>
            </a:r>
            <a:r>
              <a:rPr lang="en-US" dirty="0" smtClean="0"/>
              <a:t>].</a:t>
            </a:r>
            <a:r>
              <a:rPr lang="en-US" dirty="0" err="1" smtClean="0"/>
              <a:t>val</a:t>
            </a:r>
            <a:r>
              <a:rPr lang="en-US" dirty="0" smtClean="0"/>
              <a:t>=num;</a:t>
            </a:r>
          </a:p>
          <a:p>
            <a:pPr>
              <a:buNone/>
            </a:pPr>
            <a:r>
              <a:rPr lang="en-US" dirty="0" smtClean="0"/>
              <a:t>  else if (k==variable) </a:t>
            </a:r>
          </a:p>
          <a:p>
            <a:pPr>
              <a:buNone/>
            </a:pPr>
            <a:r>
              <a:rPr lang="en-US" dirty="0" smtClean="0"/>
              <a:t>  { </a:t>
            </a:r>
          </a:p>
          <a:p>
            <a:pPr>
              <a:buNone/>
            </a:pPr>
            <a:r>
              <a:rPr lang="en-US" dirty="0" smtClean="0"/>
              <a:t>     table[*</a:t>
            </a:r>
            <a:r>
              <a:rPr lang="en-US" dirty="0" err="1" smtClean="0"/>
              <a:t>ptx</a:t>
            </a:r>
            <a:r>
              <a:rPr lang="en-US" dirty="0" smtClean="0"/>
              <a:t>].level=</a:t>
            </a:r>
            <a:r>
              <a:rPr lang="en-US" dirty="0" err="1" smtClean="0"/>
              <a:t>lev</a:t>
            </a:r>
            <a:r>
              <a:rPr lang="en-US" dirty="0" smtClean="0"/>
              <a:t>; table[*</a:t>
            </a:r>
            <a:r>
              <a:rPr lang="en-US" dirty="0" err="1" smtClean="0"/>
              <a:t>ptx</a:t>
            </a:r>
            <a:r>
              <a:rPr lang="en-US" dirty="0" smtClean="0"/>
              <a:t>].</a:t>
            </a:r>
            <a:r>
              <a:rPr lang="en-US" dirty="0" err="1" smtClean="0"/>
              <a:t>adr</a:t>
            </a:r>
            <a:r>
              <a:rPr lang="en-US" dirty="0" smtClean="0"/>
              <a:t>=*</a:t>
            </a:r>
            <a:r>
              <a:rPr lang="en-US" dirty="0" err="1" smtClean="0"/>
              <a:t>pdx</a:t>
            </a:r>
            <a:r>
              <a:rPr lang="en-US" dirty="0" smtClean="0"/>
              <a:t>; </a:t>
            </a:r>
          </a:p>
          <a:p>
            <a:pPr>
              <a:buNone/>
            </a:pPr>
            <a:r>
              <a:rPr lang="en-US" dirty="0" smtClean="0"/>
              <a:t>     table[*</a:t>
            </a:r>
            <a:r>
              <a:rPr lang="en-US" dirty="0" err="1" smtClean="0"/>
              <a:t>ptx</a:t>
            </a:r>
            <a:r>
              <a:rPr lang="en-US" dirty="0" smtClean="0"/>
              <a:t>].indirect=flag; (*</a:t>
            </a:r>
            <a:r>
              <a:rPr lang="en-US" dirty="0" err="1" smtClean="0"/>
              <a:t>pdx</a:t>
            </a:r>
            <a:r>
              <a:rPr lang="en-US" dirty="0" smtClean="0"/>
              <a:t>)++;</a:t>
            </a:r>
          </a:p>
          <a:p>
            <a:pPr>
              <a:buNone/>
            </a:pPr>
            <a:r>
              <a:rPr lang="en-US" dirty="0" smtClean="0"/>
              <a:t>    }</a:t>
            </a:r>
          </a:p>
          <a:p>
            <a:pPr>
              <a:buNone/>
            </a:pPr>
            <a:r>
              <a:rPr lang="en-US" dirty="0" smtClean="0"/>
              <a:t>  else /* procedure */ { table[*</a:t>
            </a:r>
            <a:r>
              <a:rPr lang="en-US" dirty="0" err="1" smtClean="0"/>
              <a:t>ptx</a:t>
            </a:r>
            <a:r>
              <a:rPr lang="en-US" dirty="0" smtClean="0"/>
              <a:t>].level=</a:t>
            </a:r>
            <a:r>
              <a:rPr lang="en-US" dirty="0" err="1" smtClean="0"/>
              <a:t>lev</a:t>
            </a:r>
            <a:r>
              <a:rPr lang="en-US" dirty="0" smtClean="0"/>
              <a:t>;}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 smtClean="0">
                <a:latin typeface="Sylfaen" pitchFamily="18" charset="0"/>
              </a:rPr>
              <a:t>constdeclaration</a:t>
            </a:r>
            <a:r>
              <a:rPr lang="en-US" dirty="0" smtClean="0">
                <a:latin typeface="Sylfaen" pitchFamily="18" charset="0"/>
              </a:rPr>
              <a:t>(</a:t>
            </a:r>
            <a:r>
              <a:rPr lang="en-US" dirty="0" err="1" smtClean="0">
                <a:latin typeface="Sylfaen" pitchFamily="18" charset="0"/>
              </a:rPr>
              <a:t>lev,ptx,pdx</a:t>
            </a:r>
            <a:r>
              <a:rPr lang="en-US" dirty="0" smtClean="0">
                <a:latin typeface="Sylfaen" pitchFamily="18" charset="0"/>
              </a:rPr>
              <a:t>)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{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	if (sym==</a:t>
            </a:r>
            <a:r>
              <a:rPr lang="en-US" dirty="0" err="1" smtClean="0">
                <a:latin typeface="Sylfaen" pitchFamily="18" charset="0"/>
              </a:rPr>
              <a:t>ident</a:t>
            </a:r>
            <a:r>
              <a:rPr lang="en-US" dirty="0" smtClean="0">
                <a:latin typeface="Sylfaen" pitchFamily="18" charset="0"/>
              </a:rPr>
              <a:t>) {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</a:t>
            </a:r>
            <a:r>
              <a:rPr lang="en-US" dirty="0" err="1" smtClean="0">
                <a:latin typeface="Sylfaen" pitchFamily="18" charset="0"/>
              </a:rPr>
              <a:t>getsym</a:t>
            </a:r>
            <a:r>
              <a:rPr lang="en-US" dirty="0" smtClean="0">
                <a:latin typeface="Sylfaen" pitchFamily="18" charset="0"/>
              </a:rPr>
              <a:t>();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if ((sym==</a:t>
            </a:r>
            <a:r>
              <a:rPr lang="en-US" dirty="0" err="1" smtClean="0">
                <a:latin typeface="Sylfaen" pitchFamily="18" charset="0"/>
              </a:rPr>
              <a:t>eql</a:t>
            </a:r>
            <a:r>
              <a:rPr lang="en-US" dirty="0" smtClean="0">
                <a:latin typeface="Sylfaen" pitchFamily="18" charset="0"/>
              </a:rPr>
              <a:t>) || (sym==becomes)) {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  if (sym==becomes) error(1); </a:t>
            </a:r>
            <a:r>
              <a:rPr lang="en-US" dirty="0" err="1" smtClean="0">
                <a:latin typeface="Sylfaen" pitchFamily="18" charset="0"/>
              </a:rPr>
              <a:t>getsym</a:t>
            </a:r>
            <a:r>
              <a:rPr lang="en-US" dirty="0" smtClean="0">
                <a:latin typeface="Sylfaen" pitchFamily="18" charset="0"/>
              </a:rPr>
              <a:t>();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  if (sym==number) {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      enter(</a:t>
            </a:r>
            <a:r>
              <a:rPr lang="en-US" dirty="0" err="1" smtClean="0">
                <a:latin typeface="Sylfaen" pitchFamily="18" charset="0"/>
              </a:rPr>
              <a:t>constant,ptx,pdx,lev</a:t>
            </a:r>
            <a:r>
              <a:rPr lang="en-US" dirty="0" smtClean="0">
                <a:latin typeface="Sylfaen" pitchFamily="18" charset="0"/>
              </a:rPr>
              <a:t>); </a:t>
            </a:r>
            <a:r>
              <a:rPr lang="en-US" dirty="0" err="1" smtClean="0">
                <a:latin typeface="Sylfaen" pitchFamily="18" charset="0"/>
              </a:rPr>
              <a:t>getsym</a:t>
            </a:r>
            <a:r>
              <a:rPr lang="en-US" dirty="0" smtClean="0">
                <a:latin typeface="Sylfaen" pitchFamily="18" charset="0"/>
              </a:rPr>
              <a:t>();}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  }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}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} </a:t>
            </a:r>
            <a:endParaRPr lang="en-US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declaration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500" dirty="0" err="1" smtClean="0">
                <a:latin typeface="Sylfaen" pitchFamily="18" charset="0"/>
              </a:rPr>
              <a:t>vardeclaration</a:t>
            </a:r>
            <a:r>
              <a:rPr lang="en-US" sz="2500" dirty="0" smtClean="0">
                <a:latin typeface="Sylfaen" pitchFamily="18" charset="0"/>
              </a:rPr>
              <a:t>(</a:t>
            </a:r>
            <a:r>
              <a:rPr lang="en-US" sz="2500" dirty="0" err="1" smtClean="0">
                <a:latin typeface="Sylfaen" pitchFamily="18" charset="0"/>
              </a:rPr>
              <a:t>lev,ptx,pdx</a:t>
            </a:r>
            <a:r>
              <a:rPr lang="en-US" sz="2500" dirty="0" smtClean="0">
                <a:latin typeface="Sylfaen" pitchFamily="18" charset="0"/>
              </a:rPr>
              <a:t>)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{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if (sym==</a:t>
            </a:r>
            <a:r>
              <a:rPr lang="en-US" sz="2500" dirty="0" err="1" smtClean="0">
                <a:latin typeface="Sylfaen" pitchFamily="18" charset="0"/>
              </a:rPr>
              <a:t>ident</a:t>
            </a:r>
            <a:r>
              <a:rPr lang="en-US" sz="2500" dirty="0" smtClean="0">
                <a:latin typeface="Sylfaen" pitchFamily="18" charset="0"/>
              </a:rPr>
              <a:t>) {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   enter(variable, </a:t>
            </a:r>
            <a:r>
              <a:rPr lang="en-US" sz="2500" dirty="0" err="1" smtClean="0">
                <a:latin typeface="Sylfaen" pitchFamily="18" charset="0"/>
              </a:rPr>
              <a:t>ptx,pdx,lev</a:t>
            </a:r>
            <a:r>
              <a:rPr lang="en-US" sz="2500" dirty="0" smtClean="0">
                <a:latin typeface="Sylfaen" pitchFamily="18" charset="0"/>
              </a:rPr>
              <a:t>);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    </a:t>
            </a:r>
            <a:r>
              <a:rPr lang="en-US" sz="2500" dirty="0" err="1" smtClean="0">
                <a:latin typeface="Sylfaen" pitchFamily="18" charset="0"/>
              </a:rPr>
              <a:t>getsym</a:t>
            </a:r>
            <a:r>
              <a:rPr lang="en-US" sz="2500" dirty="0" smtClean="0">
                <a:latin typeface="Sylfaen" pitchFamily="18" charset="0"/>
              </a:rPr>
              <a:t>();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 }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 else error(4);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} </a:t>
            </a:r>
            <a:endParaRPr lang="en-US" sz="2500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1402328"/>
            <a:ext cx="41148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 do {</a:t>
            </a:r>
          </a:p>
          <a:p>
            <a:r>
              <a:rPr lang="en-US" sz="1500" dirty="0" smtClean="0"/>
              <a:t>    if (sym==</a:t>
            </a:r>
            <a:r>
              <a:rPr lang="en-US" sz="1500" dirty="0" err="1" smtClean="0"/>
              <a:t>constsym</a:t>
            </a:r>
            <a:r>
              <a:rPr lang="en-US" sz="1500" dirty="0" smtClean="0"/>
              <a:t>) {</a:t>
            </a:r>
          </a:p>
          <a:p>
            <a:r>
              <a:rPr lang="en-US" sz="1500" dirty="0" smtClean="0"/>
              <a:t>     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</a:t>
            </a:r>
          </a:p>
          <a:p>
            <a:r>
              <a:rPr lang="en-US" sz="1500" dirty="0" smtClean="0"/>
              <a:t>      do {</a:t>
            </a:r>
          </a:p>
          <a:p>
            <a:r>
              <a:rPr lang="en-US" sz="1500" dirty="0" smtClean="0"/>
              <a:t>        </a:t>
            </a:r>
            <a:r>
              <a:rPr lang="en-US" sz="1500" dirty="0" err="1" smtClean="0"/>
              <a:t>constdeclaration</a:t>
            </a:r>
            <a:r>
              <a:rPr lang="en-US" sz="1500" dirty="0" smtClean="0"/>
              <a:t>(</a:t>
            </a:r>
            <a:r>
              <a:rPr lang="en-US" sz="1500" dirty="0" err="1" smtClean="0"/>
              <a:t>lev,&amp;tx,&amp;dx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    while(sym==comma) {</a:t>
            </a:r>
          </a:p>
          <a:p>
            <a:r>
              <a:rPr lang="en-US" sz="1500" dirty="0" smtClean="0"/>
              <a:t>         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 </a:t>
            </a:r>
            <a:r>
              <a:rPr lang="en-US" sz="1500" dirty="0" err="1" smtClean="0"/>
              <a:t>constdeclaration</a:t>
            </a:r>
            <a:r>
              <a:rPr lang="en-US" sz="1500" dirty="0" smtClean="0"/>
              <a:t>(</a:t>
            </a:r>
            <a:r>
              <a:rPr lang="en-US" sz="1500" dirty="0" err="1" smtClean="0"/>
              <a:t>lev,&amp;tx,&amp;dx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    }</a:t>
            </a:r>
          </a:p>
          <a:p>
            <a:r>
              <a:rPr lang="en-US" sz="1500" dirty="0" smtClean="0"/>
              <a:t>        if(sym==semicolon)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 else error(5);</a:t>
            </a:r>
          </a:p>
          <a:p>
            <a:r>
              <a:rPr lang="en-US" sz="1500" dirty="0" smtClean="0"/>
              <a:t>      } while (sym==</a:t>
            </a:r>
            <a:r>
              <a:rPr lang="en-US" sz="1500" dirty="0" err="1" smtClean="0"/>
              <a:t>ident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}</a:t>
            </a:r>
          </a:p>
          <a:p>
            <a:r>
              <a:rPr lang="en-US" sz="1500" dirty="0" smtClean="0"/>
              <a:t>    if (sym==</a:t>
            </a:r>
            <a:r>
              <a:rPr lang="en-US" sz="1500" dirty="0" err="1" smtClean="0"/>
              <a:t>varsym</a:t>
            </a:r>
            <a:r>
              <a:rPr lang="en-US" sz="1500" dirty="0" smtClean="0"/>
              <a:t>) {</a:t>
            </a:r>
          </a:p>
          <a:p>
            <a:r>
              <a:rPr lang="en-US" sz="1500" dirty="0" smtClean="0"/>
              <a:t>     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</a:t>
            </a:r>
          </a:p>
          <a:p>
            <a:r>
              <a:rPr lang="en-US" sz="1500" dirty="0" smtClean="0"/>
              <a:t>      do { </a:t>
            </a:r>
            <a:r>
              <a:rPr lang="en-US" sz="1500" dirty="0" err="1" smtClean="0"/>
              <a:t>vardeclaration</a:t>
            </a:r>
            <a:r>
              <a:rPr lang="en-US" sz="1500" dirty="0" smtClean="0"/>
              <a:t>(</a:t>
            </a:r>
            <a:r>
              <a:rPr lang="en-US" sz="1500" dirty="0" err="1" smtClean="0"/>
              <a:t>lev,&amp;tx,&amp;dx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    while (sym==comma) {</a:t>
            </a:r>
          </a:p>
          <a:p>
            <a:r>
              <a:rPr lang="en-US" sz="1500" dirty="0" smtClean="0"/>
              <a:t>         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 </a:t>
            </a:r>
            <a:r>
              <a:rPr lang="en-US" sz="1500" dirty="0" err="1" smtClean="0"/>
              <a:t>vardeclaration</a:t>
            </a:r>
            <a:r>
              <a:rPr lang="en-US" sz="1500" dirty="0" smtClean="0"/>
              <a:t>(</a:t>
            </a:r>
            <a:r>
              <a:rPr lang="en-US" sz="1500" dirty="0" err="1" smtClean="0"/>
              <a:t>lev,&amp;tx,&amp;dx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    }</a:t>
            </a:r>
          </a:p>
          <a:p>
            <a:r>
              <a:rPr lang="en-US" sz="1500" dirty="0" smtClean="0"/>
              <a:t>      if(sym==semicolon)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 else error(5);</a:t>
            </a:r>
          </a:p>
          <a:p>
            <a:r>
              <a:rPr lang="en-US" sz="1500" dirty="0" smtClean="0"/>
              <a:t>      } while(sym==</a:t>
            </a:r>
            <a:r>
              <a:rPr lang="en-US" sz="1500" dirty="0" err="1" smtClean="0"/>
              <a:t>ident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}</a:t>
            </a:r>
          </a:p>
          <a:p>
            <a:r>
              <a:rPr lang="en-US" sz="1500" dirty="0" smtClean="0"/>
              <a:t>    </a:t>
            </a:r>
            <a:endParaRPr lang="en-US" sz="1500" dirty="0"/>
          </a:p>
        </p:txBody>
      </p:sp>
      <p:sp>
        <p:nvSpPr>
          <p:cNvPr id="3" name="TextBox 2"/>
          <p:cNvSpPr txBox="1"/>
          <p:nvPr/>
        </p:nvSpPr>
        <p:spPr>
          <a:xfrm>
            <a:off x="4800600" y="1478528"/>
            <a:ext cx="3962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while(sym==</a:t>
            </a:r>
            <a:r>
              <a:rPr lang="en-US" sz="1500" dirty="0" err="1" smtClean="0"/>
              <a:t>procsym</a:t>
            </a:r>
            <a:r>
              <a:rPr lang="en-US" sz="1500" dirty="0" smtClean="0"/>
              <a:t>) {</a:t>
            </a:r>
          </a:p>
          <a:p>
            <a:r>
              <a:rPr lang="en-US" sz="1500" dirty="0" smtClean="0"/>
              <a:t>     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</a:t>
            </a:r>
          </a:p>
          <a:p>
            <a:r>
              <a:rPr lang="en-US" sz="1500" dirty="0" smtClean="0"/>
              <a:t>      if(sym==</a:t>
            </a:r>
            <a:r>
              <a:rPr lang="en-US" sz="1500" dirty="0" err="1" smtClean="0"/>
              <a:t>ident</a:t>
            </a:r>
            <a:r>
              <a:rPr lang="en-US" sz="1500" dirty="0" smtClean="0"/>
              <a:t>){</a:t>
            </a:r>
          </a:p>
          <a:p>
            <a:r>
              <a:rPr lang="en-US" sz="1500" dirty="0" smtClean="0"/>
              <a:t>        enter(</a:t>
            </a:r>
            <a:r>
              <a:rPr lang="en-US" sz="1500" dirty="0" err="1" smtClean="0"/>
              <a:t>procedure,&amp;tx,&amp;dx,lev</a:t>
            </a:r>
            <a:r>
              <a:rPr lang="en-US" sz="1500" dirty="0" smtClean="0"/>
              <a:t>);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</a:t>
            </a:r>
          </a:p>
          <a:p>
            <a:r>
              <a:rPr lang="en-US" sz="1500" dirty="0" smtClean="0"/>
              <a:t>	  } else error(4);</a:t>
            </a:r>
          </a:p>
          <a:p>
            <a:r>
              <a:rPr lang="en-US" sz="1500" dirty="0" smtClean="0"/>
              <a:t>      if (sym==semicolon)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 else if </a:t>
            </a:r>
          </a:p>
          <a:p>
            <a:r>
              <a:rPr lang="en-US" sz="1500" dirty="0" smtClean="0"/>
              <a:t>        (sym==</a:t>
            </a:r>
            <a:r>
              <a:rPr lang="en-US" sz="1500" dirty="0" err="1" smtClean="0"/>
              <a:t>lparen</a:t>
            </a:r>
            <a:r>
              <a:rPr lang="en-US" sz="1500" dirty="0" smtClean="0"/>
              <a:t>); else error(5);</a:t>
            </a:r>
          </a:p>
          <a:p>
            <a:r>
              <a:rPr lang="en-US" sz="1500" dirty="0" smtClean="0"/>
              <a:t>      block(lev+1, </a:t>
            </a:r>
            <a:r>
              <a:rPr lang="en-US" sz="1500" dirty="0" err="1" smtClean="0"/>
              <a:t>tx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  if(sym==semicolon) {</a:t>
            </a:r>
          </a:p>
          <a:p>
            <a:r>
              <a:rPr lang="en-US" sz="1500" dirty="0" smtClean="0"/>
              <a:t>       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</a:t>
            </a:r>
          </a:p>
          <a:p>
            <a:r>
              <a:rPr lang="en-US" sz="1500" dirty="0" smtClean="0"/>
              <a:t>      } else error(5);</a:t>
            </a:r>
          </a:p>
          <a:p>
            <a:r>
              <a:rPr lang="en-US" sz="1500" dirty="0" smtClean="0"/>
              <a:t>    }</a:t>
            </a:r>
          </a:p>
          <a:p>
            <a:r>
              <a:rPr lang="en-US" sz="1500" dirty="0" smtClean="0"/>
              <a:t>  }while ((sym==</a:t>
            </a:r>
            <a:r>
              <a:rPr lang="en-US" sz="1500" dirty="0" err="1" smtClean="0"/>
              <a:t>constsym</a:t>
            </a:r>
            <a:r>
              <a:rPr lang="en-US" sz="1500" dirty="0" smtClean="0"/>
              <a:t>)||(sym==</a:t>
            </a:r>
            <a:r>
              <a:rPr lang="en-US" sz="1500" dirty="0" err="1" smtClean="0"/>
              <a:t>varsym</a:t>
            </a:r>
            <a:r>
              <a:rPr lang="en-US" sz="1500" dirty="0" smtClean="0"/>
              <a:t>)||(sym==</a:t>
            </a:r>
            <a:r>
              <a:rPr lang="en-US" sz="1500" dirty="0" err="1" smtClean="0"/>
              <a:t>procsym</a:t>
            </a:r>
            <a:r>
              <a:rPr lang="en-US" sz="1500" dirty="0" smtClean="0"/>
              <a:t>));</a:t>
            </a:r>
          </a:p>
          <a:p>
            <a:endParaRPr lang="en-US" sz="15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Block declaration	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476500" y="3619500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3886200" cy="5897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300" dirty="0" smtClean="0"/>
              <a:t> procedure STATEMENT;</a:t>
            </a:r>
          </a:p>
          <a:p>
            <a:pPr>
              <a:buNone/>
            </a:pPr>
            <a:r>
              <a:rPr lang="en-US" sz="1300" dirty="0" smtClean="0"/>
              <a:t>              begin</a:t>
            </a:r>
          </a:p>
          <a:p>
            <a:pPr>
              <a:buNone/>
            </a:pPr>
            <a:r>
              <a:rPr lang="en-US" sz="1300" dirty="0" smtClean="0"/>
              <a:t>                  if TOKEN = "</a:t>
            </a:r>
            <a:r>
              <a:rPr lang="en-US" sz="1300" dirty="0" err="1" smtClean="0"/>
              <a:t>identsym</a:t>
            </a:r>
            <a:r>
              <a:rPr lang="en-US" sz="1300" dirty="0" smtClean="0"/>
              <a:t>" then begin</a:t>
            </a:r>
          </a:p>
          <a:p>
            <a:pPr>
              <a:buNone/>
            </a:pPr>
            <a:r>
              <a:rPr lang="en-US" sz="1300" dirty="0" smtClean="0"/>
              <a:t>                      GET(TOKEN);</a:t>
            </a:r>
          </a:p>
          <a:p>
            <a:pPr>
              <a:buNone/>
            </a:pPr>
            <a:r>
              <a:rPr lang="en-US" sz="1300" dirty="0" smtClean="0"/>
              <a:t>                      if TOKEN != "</a:t>
            </a:r>
            <a:r>
              <a:rPr lang="en-US" sz="1300" dirty="0" err="1" smtClean="0"/>
              <a:t>becomessym</a:t>
            </a:r>
            <a:r>
              <a:rPr lang="en-US" sz="1300" dirty="0" smtClean="0"/>
              <a:t>" then ERROR;</a:t>
            </a:r>
          </a:p>
          <a:p>
            <a:pPr>
              <a:buNone/>
            </a:pPr>
            <a:r>
              <a:rPr lang="en-US" sz="1300" dirty="0" smtClean="0"/>
              <a:t>                      GET(TOKEN);</a:t>
            </a:r>
          </a:p>
          <a:p>
            <a:pPr>
              <a:buNone/>
            </a:pPr>
            <a:r>
              <a:rPr lang="en-US" sz="1300" dirty="0" smtClean="0"/>
              <a:t>                      EXPRESSION</a:t>
            </a:r>
          </a:p>
          <a:p>
            <a:pPr>
              <a:buNone/>
            </a:pPr>
            <a:r>
              <a:rPr lang="en-US" sz="1300" dirty="0" smtClean="0"/>
              <a:t>                  end</a:t>
            </a:r>
          </a:p>
          <a:p>
            <a:pPr>
              <a:buNone/>
            </a:pPr>
            <a:r>
              <a:rPr lang="en-US" sz="1300" dirty="0" smtClean="0"/>
              <a:t>                  else if TOKEN = "</a:t>
            </a:r>
            <a:r>
              <a:rPr lang="en-US" sz="1300" dirty="0" err="1" smtClean="0"/>
              <a:t>callsym</a:t>
            </a:r>
            <a:r>
              <a:rPr lang="en-US" sz="1300" dirty="0" smtClean="0"/>
              <a:t>" then begin</a:t>
            </a:r>
          </a:p>
          <a:p>
            <a:pPr>
              <a:buNone/>
            </a:pPr>
            <a:r>
              <a:rPr lang="en-US" sz="1300" dirty="0" smtClean="0"/>
              <a:t>                      GET(TOKEN);</a:t>
            </a:r>
          </a:p>
          <a:p>
            <a:pPr>
              <a:buNone/>
            </a:pPr>
            <a:r>
              <a:rPr lang="en-US" sz="1300" dirty="0" smtClean="0"/>
              <a:t>                      if TOKEN != "</a:t>
            </a:r>
            <a:r>
              <a:rPr lang="en-US" sz="1300" dirty="0" err="1" smtClean="0"/>
              <a:t>identsym</a:t>
            </a:r>
            <a:r>
              <a:rPr lang="en-US" sz="1300" dirty="0" smtClean="0"/>
              <a:t>" then ERROR;</a:t>
            </a:r>
          </a:p>
          <a:p>
            <a:pPr>
              <a:buNone/>
            </a:pPr>
            <a:r>
              <a:rPr lang="en-US" sz="1300" dirty="0" smtClean="0"/>
              <a:t>                      GET(TOKEN)</a:t>
            </a:r>
          </a:p>
          <a:p>
            <a:pPr>
              <a:buNone/>
            </a:pPr>
            <a:r>
              <a:rPr lang="en-US" sz="1300" dirty="0" smtClean="0"/>
              <a:t>                  end</a:t>
            </a:r>
          </a:p>
          <a:p>
            <a:pPr>
              <a:buNone/>
            </a:pPr>
            <a:r>
              <a:rPr lang="en-US" sz="1300" dirty="0" smtClean="0"/>
              <a:t>                  else if TOKEN = "</a:t>
            </a:r>
            <a:r>
              <a:rPr lang="en-US" sz="1300" dirty="0" err="1" smtClean="0"/>
              <a:t>beginsym</a:t>
            </a:r>
            <a:r>
              <a:rPr lang="en-US" sz="1300" dirty="0" smtClean="0"/>
              <a:t>" then begin	</a:t>
            </a:r>
          </a:p>
          <a:p>
            <a:pPr>
              <a:buNone/>
            </a:pPr>
            <a:r>
              <a:rPr lang="en-US" sz="1300" dirty="0" smtClean="0"/>
              <a:t>                      GET TOKEN;</a:t>
            </a:r>
          </a:p>
          <a:p>
            <a:pPr>
              <a:buNone/>
            </a:pPr>
            <a:r>
              <a:rPr lang="en-US" sz="1300" dirty="0" smtClean="0"/>
              <a:t>                      STATEMENT;</a:t>
            </a:r>
          </a:p>
          <a:p>
            <a:pPr>
              <a:buNone/>
            </a:pPr>
            <a:r>
              <a:rPr lang="en-US" sz="1300" dirty="0" smtClean="0"/>
              <a:t>                      while TOKEN = "</a:t>
            </a:r>
            <a:r>
              <a:rPr lang="en-US" sz="1300" dirty="0" err="1" smtClean="0"/>
              <a:t>semicolomsym</a:t>
            </a:r>
            <a:r>
              <a:rPr lang="en-US" sz="1300" dirty="0" smtClean="0"/>
              <a:t>" do begin</a:t>
            </a:r>
          </a:p>
          <a:p>
            <a:pPr>
              <a:buNone/>
            </a:pPr>
            <a:r>
              <a:rPr lang="en-US" sz="1300" dirty="0" smtClean="0"/>
              <a:t>                          GET(TOKEN);</a:t>
            </a:r>
          </a:p>
          <a:p>
            <a:pPr>
              <a:buNone/>
            </a:pPr>
            <a:r>
              <a:rPr lang="en-US" sz="1300" dirty="0" smtClean="0"/>
              <a:t>                          STATEMENT</a:t>
            </a:r>
          </a:p>
          <a:p>
            <a:pPr>
              <a:buNone/>
            </a:pPr>
            <a:r>
              <a:rPr lang="en-US" sz="1300" dirty="0" smtClean="0"/>
              <a:t>                      end;</a:t>
            </a:r>
          </a:p>
          <a:p>
            <a:pPr>
              <a:buNone/>
            </a:pPr>
            <a:r>
              <a:rPr lang="en-US" sz="1300" dirty="0" smtClean="0"/>
              <a:t>                      if TOKEN != "</a:t>
            </a:r>
            <a:r>
              <a:rPr lang="en-US" sz="1300" dirty="0" err="1" smtClean="0"/>
              <a:t>endsym</a:t>
            </a:r>
            <a:r>
              <a:rPr lang="en-US" sz="1300" dirty="0" smtClean="0"/>
              <a:t>" then ERROR; 	</a:t>
            </a:r>
          </a:p>
          <a:p>
            <a:pPr>
              <a:buNone/>
            </a:pPr>
            <a:r>
              <a:rPr lang="en-US" sz="1300" dirty="0" smtClean="0"/>
              <a:t> </a:t>
            </a:r>
          </a:p>
          <a:p>
            <a:pPr>
              <a:buNone/>
            </a:pPr>
            <a:r>
              <a:rPr lang="en-US" sz="1300" dirty="0" smtClean="0"/>
              <a:t>                      GET(TOKEN)</a:t>
            </a:r>
          </a:p>
          <a:p>
            <a:pPr>
              <a:buNone/>
            </a:pPr>
            <a:r>
              <a:rPr lang="en-US" sz="1300" dirty="0" smtClean="0"/>
              <a:t>                  end</a:t>
            </a:r>
          </a:p>
          <a:p>
            <a:pPr>
              <a:buNone/>
            </a:pPr>
            <a:r>
              <a:rPr lang="en-US" sz="1300" dirty="0" smtClean="0"/>
              <a:t>            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0" y="533400"/>
            <a:ext cx="3276600" cy="4530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else if TOKEN = "</a:t>
            </a:r>
            <a:r>
              <a:rPr lang="en-US" sz="1300" dirty="0" err="1" smtClean="0">
                <a:solidFill>
                  <a:prstClr val="black"/>
                </a:solidFill>
              </a:rPr>
              <a:t>ifsym</a:t>
            </a:r>
            <a:r>
              <a:rPr lang="en-US" sz="1300" dirty="0" smtClean="0">
                <a:solidFill>
                  <a:prstClr val="black"/>
                </a:solidFill>
              </a:rPr>
              <a:t>" then begin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CONDITION;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if TOKEN != "</a:t>
            </a:r>
            <a:r>
              <a:rPr lang="en-US" sz="1300" dirty="0" err="1" smtClean="0">
                <a:solidFill>
                  <a:prstClr val="black"/>
                </a:solidFill>
              </a:rPr>
              <a:t>thensym</a:t>
            </a:r>
            <a:r>
              <a:rPr lang="en-US" sz="1300" dirty="0" smtClean="0">
                <a:solidFill>
                  <a:prstClr val="black"/>
                </a:solidFill>
              </a:rPr>
              <a:t>" then ERROR;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STATEMENT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end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else if TOKEN = "</a:t>
            </a:r>
            <a:r>
              <a:rPr lang="en-US" sz="1300" dirty="0" err="1" smtClean="0">
                <a:solidFill>
                  <a:prstClr val="black"/>
                </a:solidFill>
              </a:rPr>
              <a:t>whilesym</a:t>
            </a:r>
            <a:r>
              <a:rPr lang="en-US" sz="1300" dirty="0" smtClean="0">
                <a:solidFill>
                  <a:prstClr val="black"/>
                </a:solidFill>
              </a:rPr>
              <a:t>" then begin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CONDITION;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if TOKEN != "</a:t>
            </a:r>
            <a:r>
              <a:rPr lang="en-US" sz="1300" dirty="0" err="1" smtClean="0">
                <a:solidFill>
                  <a:prstClr val="black"/>
                </a:solidFill>
              </a:rPr>
              <a:t>dosym</a:t>
            </a:r>
            <a:r>
              <a:rPr lang="en-US" sz="1300" dirty="0" smtClean="0">
                <a:solidFill>
                  <a:prstClr val="black"/>
                </a:solidFill>
              </a:rPr>
              <a:t>" then ERROR;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STATEMENT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end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end;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2019300" y="31623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en-US" sz="1200" dirty="0" smtClean="0"/>
              <a:t>Use = instead of :=.</a:t>
            </a:r>
          </a:p>
          <a:p>
            <a:pPr lvl="0"/>
            <a:r>
              <a:rPr lang="en-US" sz="1200" dirty="0" smtClean="0"/>
              <a:t>= must be followed by a number.</a:t>
            </a:r>
          </a:p>
          <a:p>
            <a:pPr lvl="0"/>
            <a:r>
              <a:rPr lang="en-US" sz="1200" dirty="0" smtClean="0"/>
              <a:t>Identifier must be followed by =.</a:t>
            </a:r>
          </a:p>
          <a:p>
            <a:pPr lvl="0"/>
            <a:r>
              <a:rPr lang="en-US" sz="1200" b="1" dirty="0" smtClean="0"/>
              <a:t>const</a:t>
            </a:r>
            <a:r>
              <a:rPr lang="en-US" sz="1200" dirty="0" smtClean="0"/>
              <a:t>, </a:t>
            </a:r>
            <a:r>
              <a:rPr lang="en-US" sz="1200" b="1" dirty="0" err="1" smtClean="0"/>
              <a:t>var</a:t>
            </a:r>
            <a:r>
              <a:rPr lang="en-US" sz="1200" dirty="0" smtClean="0"/>
              <a:t>, </a:t>
            </a:r>
            <a:r>
              <a:rPr lang="en-US" sz="1200" b="1" dirty="0" smtClean="0"/>
              <a:t>procedure</a:t>
            </a:r>
            <a:r>
              <a:rPr lang="en-US" sz="1200" dirty="0" smtClean="0"/>
              <a:t> must be followed by identifier.</a:t>
            </a:r>
          </a:p>
          <a:p>
            <a:pPr lvl="0"/>
            <a:r>
              <a:rPr lang="en-US" sz="1200" dirty="0" smtClean="0"/>
              <a:t>Semicolon or comma missing.</a:t>
            </a:r>
          </a:p>
          <a:p>
            <a:pPr lvl="0"/>
            <a:r>
              <a:rPr lang="en-US" sz="1200" dirty="0" smtClean="0"/>
              <a:t>Incorrect symbol after procedure declaration.</a:t>
            </a:r>
          </a:p>
          <a:p>
            <a:pPr lvl="0"/>
            <a:r>
              <a:rPr lang="en-US" sz="1200" dirty="0" smtClean="0"/>
              <a:t>Statement expected.</a:t>
            </a:r>
          </a:p>
          <a:p>
            <a:pPr lvl="0"/>
            <a:r>
              <a:rPr lang="en-US" sz="1200" dirty="0" smtClean="0"/>
              <a:t>Incorrect symbol after statement part in block.</a:t>
            </a:r>
          </a:p>
          <a:p>
            <a:pPr lvl="0"/>
            <a:r>
              <a:rPr lang="en-US" sz="1200" dirty="0" smtClean="0"/>
              <a:t>Period expected.</a:t>
            </a:r>
          </a:p>
          <a:p>
            <a:pPr lvl="0"/>
            <a:r>
              <a:rPr lang="en-US" sz="1200" dirty="0" smtClean="0"/>
              <a:t>Semicolon between statements missing.</a:t>
            </a:r>
          </a:p>
          <a:p>
            <a:pPr lvl="0"/>
            <a:r>
              <a:rPr lang="en-US" sz="1200" dirty="0" smtClean="0"/>
              <a:t>Undeclared identifier.</a:t>
            </a:r>
          </a:p>
          <a:p>
            <a:pPr lvl="0"/>
            <a:r>
              <a:rPr lang="en-US" sz="1200" dirty="0" smtClean="0"/>
              <a:t>Assignment to constant or procedure is not allowed.</a:t>
            </a:r>
          </a:p>
          <a:p>
            <a:pPr lvl="0"/>
            <a:r>
              <a:rPr lang="en-US" sz="1200" dirty="0" smtClean="0"/>
              <a:t>Assignment operator expected.</a:t>
            </a:r>
          </a:p>
          <a:p>
            <a:pPr lvl="0"/>
            <a:r>
              <a:rPr lang="en-US" sz="1200" b="1" dirty="0" smtClean="0"/>
              <a:t>call</a:t>
            </a:r>
            <a:r>
              <a:rPr lang="en-US" sz="1200" dirty="0" smtClean="0"/>
              <a:t> must be followed by an identifier.</a:t>
            </a:r>
          </a:p>
          <a:p>
            <a:pPr lvl="0"/>
            <a:r>
              <a:rPr lang="en-US" sz="1200" dirty="0" smtClean="0"/>
              <a:t>Call of a constant or variable is meaningless.</a:t>
            </a:r>
          </a:p>
          <a:p>
            <a:pPr lvl="0"/>
            <a:r>
              <a:rPr lang="en-US" sz="1200" b="1" dirty="0" smtClean="0"/>
              <a:t>then	</a:t>
            </a:r>
            <a:r>
              <a:rPr lang="en-US" sz="1200" dirty="0" smtClean="0"/>
              <a:t> expected.</a:t>
            </a:r>
          </a:p>
          <a:p>
            <a:pPr lvl="0"/>
            <a:r>
              <a:rPr lang="en-US" sz="1200" dirty="0" smtClean="0"/>
              <a:t>Semicolon or </a:t>
            </a:r>
            <a:r>
              <a:rPr lang="en-US" sz="1200" b="1" dirty="0" smtClean="0"/>
              <a:t>}</a:t>
            </a:r>
            <a:r>
              <a:rPr lang="en-US" sz="1200" dirty="0" smtClean="0"/>
              <a:t> expected.</a:t>
            </a:r>
          </a:p>
          <a:p>
            <a:pPr lvl="0"/>
            <a:r>
              <a:rPr lang="en-US" sz="1200" b="1" dirty="0" smtClean="0"/>
              <a:t>do</a:t>
            </a:r>
            <a:r>
              <a:rPr lang="en-US" sz="1200" dirty="0" smtClean="0"/>
              <a:t> expected.</a:t>
            </a:r>
          </a:p>
          <a:p>
            <a:pPr lvl="0"/>
            <a:r>
              <a:rPr lang="en-US" sz="1200" dirty="0" smtClean="0"/>
              <a:t>Incorrect symbol following statement.</a:t>
            </a:r>
          </a:p>
          <a:p>
            <a:pPr lvl="0"/>
            <a:r>
              <a:rPr lang="en-US" sz="1200" dirty="0" smtClean="0"/>
              <a:t>Relational operator expected.</a:t>
            </a:r>
          </a:p>
          <a:p>
            <a:pPr lvl="0"/>
            <a:r>
              <a:rPr lang="en-US" sz="1200" dirty="0" smtClean="0"/>
              <a:t>Expression must not contain a procedure identifier.</a:t>
            </a:r>
          </a:p>
          <a:p>
            <a:pPr lvl="0"/>
            <a:r>
              <a:rPr lang="en-US" sz="1200" dirty="0" smtClean="0"/>
              <a:t>Right parenthesis missing.</a:t>
            </a:r>
          </a:p>
          <a:p>
            <a:pPr lvl="0"/>
            <a:r>
              <a:rPr lang="en-US" sz="1200" dirty="0" smtClean="0"/>
              <a:t>The preceding factor cannot begin with this symbol.</a:t>
            </a:r>
          </a:p>
          <a:p>
            <a:pPr lvl="0"/>
            <a:r>
              <a:rPr lang="en-US" sz="1200" dirty="0" smtClean="0"/>
              <a:t>An expression cannot begin with this symbol.</a:t>
            </a:r>
          </a:p>
          <a:p>
            <a:pPr lvl="0"/>
            <a:r>
              <a:rPr lang="en-US" sz="1200" dirty="0" smtClean="0"/>
              <a:t>This number is too large.</a:t>
            </a:r>
          </a:p>
          <a:p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559</Words>
  <Application>Microsoft Office PowerPoint</Application>
  <PresentationFormat>On-screen Show (4:3)</PresentationFormat>
  <Paragraphs>165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Parser &amp; Code generaion</vt:lpstr>
      <vt:lpstr>Symbol Table</vt:lpstr>
      <vt:lpstr>Functions</vt:lpstr>
      <vt:lpstr>enter to Symbol table</vt:lpstr>
      <vt:lpstr>Constant declaration</vt:lpstr>
      <vt:lpstr>Variable declaration </vt:lpstr>
      <vt:lpstr>Block declaration </vt:lpstr>
      <vt:lpstr>Slide 8</vt:lpstr>
      <vt:lpstr>Errors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generaion</dc:title>
  <dc:creator>brendan</dc:creator>
  <cp:lastModifiedBy>brendan</cp:lastModifiedBy>
  <cp:revision>16</cp:revision>
  <dcterms:created xsi:type="dcterms:W3CDTF">2006-08-16T00:00:00Z</dcterms:created>
  <dcterms:modified xsi:type="dcterms:W3CDTF">2012-10-11T20:55:41Z</dcterms:modified>
</cp:coreProperties>
</file>